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61" r:id="rId1"/>
  </p:sldMasterIdLst>
  <p:notesMasterIdLst>
    <p:notesMasterId r:id="rId56"/>
  </p:notesMasterIdLst>
  <p:sldIdLst>
    <p:sldId id="256" r:id="rId2"/>
    <p:sldId id="257" r:id="rId3"/>
    <p:sldId id="309" r:id="rId4"/>
    <p:sldId id="277" r:id="rId5"/>
    <p:sldId id="278" r:id="rId6"/>
    <p:sldId id="280" r:id="rId7"/>
    <p:sldId id="258" r:id="rId8"/>
    <p:sldId id="260" r:id="rId9"/>
    <p:sldId id="272" r:id="rId10"/>
    <p:sldId id="265" r:id="rId11"/>
    <p:sldId id="259" r:id="rId12"/>
    <p:sldId id="261" r:id="rId13"/>
    <p:sldId id="262" r:id="rId14"/>
    <p:sldId id="263" r:id="rId15"/>
    <p:sldId id="264" r:id="rId16"/>
    <p:sldId id="266" r:id="rId17"/>
    <p:sldId id="267" r:id="rId18"/>
    <p:sldId id="268" r:id="rId19"/>
    <p:sldId id="269" r:id="rId20"/>
    <p:sldId id="270" r:id="rId21"/>
    <p:sldId id="271" r:id="rId22"/>
    <p:sldId id="274" r:id="rId23"/>
    <p:sldId id="284" r:id="rId24"/>
    <p:sldId id="283" r:id="rId25"/>
    <p:sldId id="285" r:id="rId26"/>
    <p:sldId id="286" r:id="rId27"/>
    <p:sldId id="287" r:id="rId28"/>
    <p:sldId id="288" r:id="rId29"/>
    <p:sldId id="289" r:id="rId30"/>
    <p:sldId id="290" r:id="rId31"/>
    <p:sldId id="292" r:id="rId32"/>
    <p:sldId id="291" r:id="rId33"/>
    <p:sldId id="293" r:id="rId34"/>
    <p:sldId id="294" r:id="rId35"/>
    <p:sldId id="297" r:id="rId36"/>
    <p:sldId id="275" r:id="rId37"/>
    <p:sldId id="302" r:id="rId38"/>
    <p:sldId id="303" r:id="rId39"/>
    <p:sldId id="304" r:id="rId40"/>
    <p:sldId id="305" r:id="rId41"/>
    <p:sldId id="310" r:id="rId42"/>
    <p:sldId id="276" r:id="rId43"/>
    <p:sldId id="306" r:id="rId44"/>
    <p:sldId id="295" r:id="rId45"/>
    <p:sldId id="279" r:id="rId46"/>
    <p:sldId id="281" r:id="rId47"/>
    <p:sldId id="282" r:id="rId48"/>
    <p:sldId id="298" r:id="rId49"/>
    <p:sldId id="308" r:id="rId50"/>
    <p:sldId id="307" r:id="rId51"/>
    <p:sldId id="312" r:id="rId52"/>
    <p:sldId id="296" r:id="rId53"/>
    <p:sldId id="300" r:id="rId54"/>
    <p:sldId id="299" r:id="rId55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734"/>
    <a:srgbClr val="00BD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94665"/>
  </p:normalViewPr>
  <p:slideViewPr>
    <p:cSldViewPr snapToGrid="0" snapToObjects="1">
      <p:cViewPr varScale="1">
        <p:scale>
          <a:sx n="68" d="100"/>
          <a:sy n="68" d="100"/>
        </p:scale>
        <p:origin x="84" y="7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CB8FA055-0F2D-984C-AF9A-DEC57B7B74DB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8C32F158-35AF-BC42-AF22-60AEA718E2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013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32F158-35AF-BC42-AF22-60AEA718E2B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8193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636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4747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7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72042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1342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421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605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06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AD63CF-39E4-124D-A35E-B3CEB16E42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3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42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53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6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199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4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858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7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99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95B87DA0-3D94-2648-8462-349EC4C10489}" type="datetimeFigureOut">
              <a:rPr lang="en-US" smtClean="0"/>
              <a:t>1/16/2019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3954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2" r:id="rId1"/>
    <p:sldLayoutId id="2147483963" r:id="rId2"/>
    <p:sldLayoutId id="2147483964" r:id="rId3"/>
    <p:sldLayoutId id="2147483965" r:id="rId4"/>
    <p:sldLayoutId id="2147483966" r:id="rId5"/>
    <p:sldLayoutId id="2147483967" r:id="rId6"/>
    <p:sldLayoutId id="2147483968" r:id="rId7"/>
    <p:sldLayoutId id="2147483969" r:id="rId8"/>
    <p:sldLayoutId id="2147483970" r:id="rId9"/>
    <p:sldLayoutId id="2147483971" r:id="rId10"/>
    <p:sldLayoutId id="2147483972" r:id="rId11"/>
    <p:sldLayoutId id="2147483973" r:id="rId12"/>
    <p:sldLayoutId id="2147483974" r:id="rId13"/>
    <p:sldLayoutId id="2147483975" r:id="rId14"/>
    <p:sldLayoutId id="2147483976" r:id="rId15"/>
    <p:sldLayoutId id="2147483977" r:id="rId16"/>
    <p:sldLayoutId id="2147483978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opensource.org/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de.org/" TargetMode="External"/><Relationship Id="rId13" Type="http://schemas.openxmlformats.org/officeDocument/2006/relationships/hyperlink" Target="http://www.learncpp.com/" TargetMode="External"/><Relationship Id="rId3" Type="http://schemas.openxmlformats.org/officeDocument/2006/relationships/hyperlink" Target="https://javascript.info/" TargetMode="External"/><Relationship Id="rId7" Type="http://schemas.openxmlformats.org/officeDocument/2006/relationships/hyperlink" Target="http://www.codecademy.com/" TargetMode="External"/><Relationship Id="rId12" Type="http://schemas.openxmlformats.org/officeDocument/2006/relationships/hyperlink" Target="http://www.killerphp.com/" TargetMode="External"/><Relationship Id="rId2" Type="http://schemas.openxmlformats.org/officeDocument/2006/relationships/hyperlink" Target="http://www.smallbasic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rojects.raspberrypi.org/en/projects/getting-started-with-minecraft-pi" TargetMode="External"/><Relationship Id="rId11" Type="http://schemas.openxmlformats.org/officeDocument/2006/relationships/hyperlink" Target="https://laracasts.com/series/learn-vue-2-step-by-step" TargetMode="External"/><Relationship Id="rId5" Type="http://schemas.openxmlformats.org/officeDocument/2006/relationships/hyperlink" Target="http://www.pythonprogramming.net/" TargetMode="External"/><Relationship Id="rId15" Type="http://schemas.openxmlformats.org/officeDocument/2006/relationships/hyperlink" Target="http://www.w3schools.com/" TargetMode="External"/><Relationship Id="rId10" Type="http://schemas.openxmlformats.org/officeDocument/2006/relationships/hyperlink" Target="https://laracasts.com/series/learning-vue-step-by-step" TargetMode="External"/><Relationship Id="rId4" Type="http://schemas.openxmlformats.org/officeDocument/2006/relationships/hyperlink" Target="http://www.raspberrypi.org/" TargetMode="External"/><Relationship Id="rId9" Type="http://schemas.openxmlformats.org/officeDocument/2006/relationships/hyperlink" Target="http://www.learnpython.org/" TargetMode="External"/><Relationship Id="rId14" Type="http://schemas.openxmlformats.org/officeDocument/2006/relationships/hyperlink" Target="https://scratch.mit.edu/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tiff"/><Relationship Id="rId3" Type="http://schemas.openxmlformats.org/officeDocument/2006/relationships/hyperlink" Target="https://github.com/ericjsilva/programming-mb-php.git" TargetMode="External"/><Relationship Id="rId7" Type="http://schemas.openxmlformats.org/officeDocument/2006/relationships/hyperlink" Target="https://github.com/ericjsilva/programming-mb-javascript-vuejs" TargetMode="External"/><Relationship Id="rId2" Type="http://schemas.openxmlformats.org/officeDocument/2006/relationships/hyperlink" Target="https://github.com/ericjsilva/programming-mb-python.gi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ericjsilva/programming-mb-php" TargetMode="External"/><Relationship Id="rId5" Type="http://schemas.openxmlformats.org/officeDocument/2006/relationships/hyperlink" Target="https://github.com/ericjsilva/programming-mb-python" TargetMode="External"/><Relationship Id="rId4" Type="http://schemas.openxmlformats.org/officeDocument/2006/relationships/hyperlink" Target="https://github.com/ericjsilva/programming-mb-javascript-vuejs.git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mailto:4markl@gmail.com" TargetMode="External"/><Relationship Id="rId2" Type="http://schemas.openxmlformats.org/officeDocument/2006/relationships/hyperlink" Target="mailto:Marvin.bobo@gmail.com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mailto:mziggy@swbell.net" TargetMode="External"/><Relationship Id="rId4" Type="http://schemas.openxmlformats.org/officeDocument/2006/relationships/hyperlink" Target="mailto:troy@mcsimov.co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Programming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Troop 1776</a:t>
            </a:r>
          </a:p>
          <a:p>
            <a:r>
              <a:rPr lang="en-US" dirty="0"/>
              <a:t>Winter Camp – January 2019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6" b="19437"/>
          <a:stretch/>
        </p:blipFill>
        <p:spPr>
          <a:xfrm>
            <a:off x="-78831" y="-941994"/>
            <a:ext cx="12344401" cy="43053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57593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Facts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There are currently over </a:t>
            </a:r>
            <a:r>
              <a:rPr lang="en-US" sz="3200" b="1" dirty="0">
                <a:solidFill>
                  <a:schemeClr val="accent6"/>
                </a:solidFill>
              </a:rPr>
              <a:t>1.2 million </a:t>
            </a:r>
            <a:r>
              <a:rPr lang="en-US" sz="3200" dirty="0"/>
              <a:t>programmers and software developers in the United States</a:t>
            </a:r>
          </a:p>
          <a:p>
            <a:endParaRPr lang="en-US" sz="3200" dirty="0"/>
          </a:p>
          <a:p>
            <a:r>
              <a:rPr lang="en-US" sz="3200" dirty="0"/>
              <a:t>More than </a:t>
            </a:r>
            <a:r>
              <a:rPr lang="en-US" sz="3200" b="1" dirty="0">
                <a:solidFill>
                  <a:schemeClr val="accent6"/>
                </a:solidFill>
              </a:rPr>
              <a:t>2,500</a:t>
            </a:r>
            <a:r>
              <a:rPr lang="en-US" sz="3200" dirty="0"/>
              <a:t> programming languages have been developed</a:t>
            </a:r>
          </a:p>
        </p:txBody>
      </p:sp>
    </p:spTree>
    <p:extLst>
      <p:ext uri="{BB962C8B-B14F-4D97-AF65-F5344CB8AC3E}">
        <p14:creationId xmlns:p14="http://schemas.microsoft.com/office/powerpoint/2010/main" val="258160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Programming Languages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6"/>
                </a:solidFill>
              </a:rPr>
              <a:t>Jacquard Loom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20000" y="2618509"/>
            <a:ext cx="2761725" cy="36933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8635" y="2912762"/>
            <a:ext cx="6435436" cy="310488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438635" y="1802520"/>
            <a:ext cx="26304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chemeClr val="accent6"/>
                </a:solidFill>
              </a:rPr>
              <a:t>Punch Cards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96D6E3-7FA8-488F-BAAB-E78F34C258B0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32924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 Lovelace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chemeClr val="accent6"/>
                </a:solidFill>
              </a:rPr>
              <a:t>1843</a:t>
            </a:r>
          </a:p>
          <a:p>
            <a:pPr marL="0" indent="0">
              <a:buNone/>
            </a:pPr>
            <a:endParaRPr lang="en-US" sz="12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3200" dirty="0"/>
              <a:t>Ada Lovelace credited with the first computer programming language; wrote an algorithm for the Analytical Engine (early mechanical computer)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39797" y="1825625"/>
            <a:ext cx="3394043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FA28624-E78E-4B1C-85B8-F3A09E2A6728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185673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382" y="23371"/>
            <a:ext cx="9493250" cy="68138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9BEEC-7D19-4D2F-B8A2-363EF0A17402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25176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dir="in"/>
      </p:transition>
    </mc:Choice>
    <mc:Fallback xmlns="">
      <p:transition spd="slow">
        <p:split dir="in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John von Neumann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08365" y="1825625"/>
            <a:ext cx="7225144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Conditional Control Transfer</a:t>
            </a:r>
          </a:p>
          <a:p>
            <a:pPr marL="0" indent="0">
              <a:buNone/>
            </a:pPr>
            <a:endParaRPr lang="en-US" sz="1000" dirty="0"/>
          </a:p>
          <a:p>
            <a:pPr marL="0" indent="0">
              <a:buNone/>
            </a:pPr>
            <a:r>
              <a:rPr lang="en-US" sz="1800" b="1" dirty="0"/>
              <a:t>If </a:t>
            </a:r>
            <a:r>
              <a:rPr lang="en-US" sz="1800" b="1" dirty="0">
                <a:solidFill>
                  <a:schemeClr val="accent3"/>
                </a:solidFill>
              </a:rPr>
              <a:t>&lt;condition&gt;</a:t>
            </a:r>
            <a:r>
              <a:rPr lang="en-US" sz="1800" b="1" dirty="0"/>
              <a:t> then </a:t>
            </a:r>
            <a:r>
              <a:rPr lang="en-US" sz="1800" b="1" dirty="0">
                <a:solidFill>
                  <a:schemeClr val="tx2"/>
                </a:solidFill>
              </a:rPr>
              <a:t>&lt;action a&gt; </a:t>
            </a:r>
            <a:r>
              <a:rPr lang="en-US" sz="1800" b="1" dirty="0"/>
              <a:t>else </a:t>
            </a:r>
            <a:r>
              <a:rPr lang="en-US" sz="1800" b="1" dirty="0">
                <a:solidFill>
                  <a:schemeClr val="accent5"/>
                </a:solidFill>
              </a:rPr>
              <a:t>&lt;action b&gt;</a:t>
            </a:r>
          </a:p>
          <a:p>
            <a:pPr marL="0" indent="0">
              <a:buNone/>
            </a:pPr>
            <a:r>
              <a:rPr lang="en-US" sz="1600" dirty="0"/>
              <a:t>	if </a:t>
            </a:r>
            <a:r>
              <a:rPr lang="en-US" sz="1600" dirty="0">
                <a:solidFill>
                  <a:schemeClr val="accent3"/>
                </a:solidFill>
              </a:rPr>
              <a:t>&lt;raining&gt;</a:t>
            </a:r>
            <a:r>
              <a:rPr lang="en-US" sz="1600" dirty="0"/>
              <a:t> then </a:t>
            </a:r>
            <a:r>
              <a:rPr lang="en-US" sz="1600" dirty="0">
                <a:solidFill>
                  <a:schemeClr val="tx2"/>
                </a:solidFill>
              </a:rPr>
              <a:t>&lt;stay inside&gt; </a:t>
            </a:r>
            <a:r>
              <a:rPr lang="en-US" sz="1600" dirty="0"/>
              <a:t>else </a:t>
            </a:r>
            <a:r>
              <a:rPr lang="en-US" sz="1600" dirty="0">
                <a:solidFill>
                  <a:schemeClr val="accent5"/>
                </a:solidFill>
              </a:rPr>
              <a:t>&lt;go outside&gt;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800" b="1" dirty="0"/>
              <a:t>While </a:t>
            </a:r>
            <a:r>
              <a:rPr lang="en-US" sz="1800" b="1" dirty="0">
                <a:solidFill>
                  <a:schemeClr val="accent3"/>
                </a:solidFill>
              </a:rPr>
              <a:t>&lt;condition&gt;</a:t>
            </a:r>
            <a:r>
              <a:rPr lang="en-US" sz="1800" b="1" dirty="0"/>
              <a:t> do </a:t>
            </a:r>
            <a:r>
              <a:rPr lang="en-US" sz="1800" b="1" dirty="0">
                <a:solidFill>
                  <a:schemeClr val="accent5"/>
                </a:solidFill>
              </a:rPr>
              <a:t>&lt;action&gt;</a:t>
            </a:r>
          </a:p>
          <a:p>
            <a:pPr marL="0" indent="0">
              <a:buNone/>
            </a:pPr>
            <a:r>
              <a:rPr lang="en-US" sz="1600" dirty="0"/>
              <a:t>	while </a:t>
            </a:r>
            <a:r>
              <a:rPr lang="en-US" sz="1600" dirty="0">
                <a:solidFill>
                  <a:schemeClr val="accent3"/>
                </a:solidFill>
              </a:rPr>
              <a:t>&lt;raining&gt; </a:t>
            </a:r>
            <a:r>
              <a:rPr lang="en-US" sz="1600" dirty="0"/>
              <a:t>do </a:t>
            </a:r>
            <a:r>
              <a:rPr lang="en-US" sz="1600" dirty="0">
                <a:solidFill>
                  <a:schemeClr val="accent5"/>
                </a:solidFill>
              </a:rPr>
              <a:t>&lt;hold umbrella&gt;</a:t>
            </a:r>
          </a:p>
          <a:p>
            <a:pPr marL="0" indent="0">
              <a:buNone/>
            </a:pPr>
            <a:endParaRPr lang="en-US" sz="1050" dirty="0"/>
          </a:p>
          <a:p>
            <a:pPr marL="0" indent="0">
              <a:buNone/>
            </a:pPr>
            <a:r>
              <a:rPr lang="en-US" sz="1800" b="1" dirty="0"/>
              <a:t>subroutines, libraries, reusable code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go outside: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    stand up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    walk to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    open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    walk out the door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/>
              <a:t>	    close the door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854268" y="869661"/>
            <a:ext cx="3336706" cy="435133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024454" y="5377283"/>
            <a:ext cx="29963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Programming Pioneer</a:t>
            </a:r>
          </a:p>
          <a:p>
            <a:pPr algn="ctr"/>
            <a:r>
              <a:rPr lang="en-US" sz="2400" dirty="0"/>
              <a:t>1903-1957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F9D5DE-A17D-4FF7-A019-8217B0FB0413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2a</a:t>
            </a:r>
          </a:p>
        </p:txBody>
      </p:sp>
    </p:spTree>
    <p:extLst>
      <p:ext uri="{BB962C8B-B14F-4D97-AF65-F5344CB8AC3E}">
        <p14:creationId xmlns:p14="http://schemas.microsoft.com/office/powerpoint/2010/main" val="270655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Language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690688"/>
            <a:ext cx="2958056" cy="47101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736" y="3241964"/>
            <a:ext cx="3512845" cy="3158837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4592782" y="4260273"/>
            <a:ext cx="2015836" cy="112221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592782" y="1690688"/>
            <a:ext cx="647007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Assembly language is hardware specific and is compiled into </a:t>
            </a:r>
            <a:r>
              <a:rPr lang="en-US" sz="2800"/>
              <a:t>machine language (binary code)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464E18-0950-476D-A632-8035A12B8D42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2b</a:t>
            </a:r>
          </a:p>
        </p:txBody>
      </p:sp>
    </p:spTree>
    <p:extLst>
      <p:ext uri="{BB962C8B-B14F-4D97-AF65-F5344CB8AC3E}">
        <p14:creationId xmlns:p14="http://schemas.microsoft.com/office/powerpoint/2010/main" val="115827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High-Level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An advanced programming language</a:t>
            </a:r>
          </a:p>
          <a:p>
            <a:endParaRPr lang="en-US" sz="3200" dirty="0"/>
          </a:p>
          <a:p>
            <a:r>
              <a:rPr lang="en-US" sz="3200" dirty="0"/>
              <a:t>Easier for humans to understand</a:t>
            </a:r>
          </a:p>
          <a:p>
            <a:endParaRPr lang="en-US" sz="3200" dirty="0"/>
          </a:p>
          <a:p>
            <a:r>
              <a:rPr lang="en-US" sz="3200" dirty="0"/>
              <a:t>Not limited to single processor / machine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4BD6FB-3F3D-49A0-A355-AC1F933C6D12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2b</a:t>
            </a:r>
          </a:p>
        </p:txBody>
      </p:sp>
    </p:spTree>
    <p:extLst>
      <p:ext uri="{BB962C8B-B14F-4D97-AF65-F5344CB8AC3E}">
        <p14:creationId xmlns:p14="http://schemas.microsoft.com/office/powerpoint/2010/main" val="191598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Early Important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562158"/>
            <a:ext cx="5025216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1950s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FORTRAN (1957)</a:t>
            </a:r>
          </a:p>
          <a:p>
            <a:pPr lvl="1"/>
            <a:r>
              <a:rPr lang="en-US" sz="1600" dirty="0"/>
              <a:t>John Backus (IBM)</a:t>
            </a:r>
          </a:p>
          <a:p>
            <a:pPr lvl="1"/>
            <a:r>
              <a:rPr lang="en-US" sz="1600" dirty="0"/>
              <a:t>Formula Translating System</a:t>
            </a:r>
          </a:p>
          <a:p>
            <a:pPr lvl="1"/>
            <a:r>
              <a:rPr lang="en-US" sz="1600" dirty="0"/>
              <a:t>High performance computing – weather and climate modeling</a:t>
            </a:r>
          </a:p>
          <a:p>
            <a:pPr lvl="1"/>
            <a:r>
              <a:rPr lang="en-US" sz="1600" dirty="0"/>
              <a:t>Computationally intensive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LISP (1958)</a:t>
            </a:r>
          </a:p>
          <a:p>
            <a:pPr lvl="1"/>
            <a:r>
              <a:rPr lang="en-US" sz="1600" dirty="0"/>
              <a:t>John McCarthy (MIT)</a:t>
            </a:r>
          </a:p>
          <a:p>
            <a:pPr lvl="1"/>
            <a:r>
              <a:rPr lang="en-US" sz="1600" dirty="0"/>
              <a:t>Recursion and list-processing</a:t>
            </a:r>
          </a:p>
          <a:p>
            <a:pPr lvl="1"/>
            <a:r>
              <a:rPr lang="en-US" sz="1600" dirty="0"/>
              <a:t>Artificial intelligence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COBOL (1959)</a:t>
            </a:r>
          </a:p>
          <a:p>
            <a:pPr lvl="1"/>
            <a:r>
              <a:rPr lang="en-US" sz="1600" dirty="0"/>
              <a:t>Common Business Oriented Language</a:t>
            </a:r>
          </a:p>
          <a:p>
            <a:pPr lvl="1"/>
            <a:r>
              <a:rPr lang="en-US" sz="1600" dirty="0"/>
              <a:t>Primarily used in business, finance, and admin systems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half" idx="2"/>
          </p:nvPr>
        </p:nvSpPr>
        <p:spPr>
          <a:xfrm>
            <a:off x="6319840" y="1562158"/>
            <a:ext cx="503396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6"/>
                </a:solidFill>
              </a:rPr>
              <a:t>1960s-1970s</a:t>
            </a:r>
            <a:endParaRPr lang="en-US" sz="2400" dirty="0"/>
          </a:p>
          <a:p>
            <a:r>
              <a:rPr lang="en-US" sz="1800" b="1" dirty="0">
                <a:solidFill>
                  <a:schemeClr val="accent3"/>
                </a:solidFill>
              </a:rPr>
              <a:t>BASIC (1964)</a:t>
            </a:r>
          </a:p>
          <a:p>
            <a:pPr lvl="1"/>
            <a:r>
              <a:rPr lang="en-US" sz="1600" dirty="0"/>
              <a:t>John </a:t>
            </a:r>
            <a:r>
              <a:rPr lang="en-US" sz="1600" dirty="0" err="1"/>
              <a:t>Kemeny</a:t>
            </a:r>
            <a:r>
              <a:rPr lang="en-US" sz="1600" dirty="0"/>
              <a:t> and Thomas Kurtz (Dartmouth)</a:t>
            </a:r>
          </a:p>
          <a:p>
            <a:pPr lvl="1"/>
            <a:r>
              <a:rPr lang="en-US" sz="1600" dirty="0"/>
              <a:t>Beginner’s All-purpose Symbolic Instruction Code</a:t>
            </a:r>
          </a:p>
          <a:p>
            <a:pPr lvl="1"/>
            <a:r>
              <a:rPr lang="en-US" sz="1600" dirty="0"/>
              <a:t>Based on FORTRAN II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Pascal (1970)</a:t>
            </a:r>
          </a:p>
          <a:p>
            <a:pPr lvl="1"/>
            <a:r>
              <a:rPr lang="en-US" sz="1600" dirty="0" err="1"/>
              <a:t>Niklaus</a:t>
            </a:r>
            <a:r>
              <a:rPr lang="en-US" sz="1600" dirty="0"/>
              <a:t> Wirth </a:t>
            </a:r>
          </a:p>
          <a:p>
            <a:pPr lvl="1"/>
            <a:r>
              <a:rPr lang="en-US" sz="1600" dirty="0"/>
              <a:t>Developed to encourage good programming practices</a:t>
            </a:r>
          </a:p>
          <a:p>
            <a:pPr lvl="1"/>
            <a:r>
              <a:rPr lang="en-US" sz="1600" dirty="0"/>
              <a:t>Structured programming</a:t>
            </a:r>
          </a:p>
          <a:p>
            <a:pPr lvl="1"/>
            <a:r>
              <a:rPr lang="en-US" sz="1600" dirty="0"/>
              <a:t>Data Structuring</a:t>
            </a:r>
          </a:p>
          <a:p>
            <a:r>
              <a:rPr lang="en-US" sz="1800" b="1" dirty="0">
                <a:solidFill>
                  <a:schemeClr val="accent3"/>
                </a:solidFill>
              </a:rPr>
              <a:t>C (1972)</a:t>
            </a:r>
          </a:p>
          <a:p>
            <a:pPr lvl="1"/>
            <a:r>
              <a:rPr lang="en-US" sz="1600" dirty="0"/>
              <a:t>Dennis Ritchie (AT&amp;T Bell Labs)</a:t>
            </a:r>
          </a:p>
          <a:p>
            <a:pPr lvl="1"/>
            <a:r>
              <a:rPr lang="en-US" sz="1600" dirty="0"/>
              <a:t>Developed to implement Unix OS</a:t>
            </a:r>
          </a:p>
          <a:p>
            <a:pPr lvl="1"/>
            <a:r>
              <a:rPr lang="en-US" sz="1600" dirty="0"/>
              <a:t>One of the most widely used programming languages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B5825D6-4903-473E-A093-21155C78CEF7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3a 1-6</a:t>
            </a:r>
          </a:p>
        </p:txBody>
      </p:sp>
    </p:spTree>
    <p:extLst>
      <p:ext uri="{BB962C8B-B14F-4D97-AF65-F5344CB8AC3E}">
        <p14:creationId xmlns:p14="http://schemas.microsoft.com/office/powerpoint/2010/main" val="600457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Object-Oriented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Different than procedural programming</a:t>
            </a:r>
          </a:p>
          <a:p>
            <a:endParaRPr lang="en-US" dirty="0"/>
          </a:p>
          <a:p>
            <a:r>
              <a:rPr lang="en-US" dirty="0"/>
              <a:t>Logical grouping / modularization</a:t>
            </a:r>
            <a:br>
              <a:rPr lang="en-US" dirty="0"/>
            </a:br>
            <a:r>
              <a:rPr lang="en-US" dirty="0"/>
              <a:t>of commands</a:t>
            </a:r>
          </a:p>
          <a:p>
            <a:endParaRPr lang="en-US" dirty="0"/>
          </a:p>
          <a:p>
            <a:r>
              <a:rPr lang="en-US" dirty="0"/>
              <a:t>Allows for re-use</a:t>
            </a:r>
          </a:p>
          <a:p>
            <a:endParaRPr lang="en-US" dirty="0"/>
          </a:p>
          <a:p>
            <a:r>
              <a:rPr lang="en-US" dirty="0" err="1"/>
              <a:t>Simula</a:t>
            </a:r>
            <a:r>
              <a:rPr lang="en-US" dirty="0"/>
              <a:t> (1960s)</a:t>
            </a:r>
          </a:p>
          <a:p>
            <a:r>
              <a:rPr lang="en-US" dirty="0"/>
              <a:t>Smalltalk (1970s)</a:t>
            </a:r>
          </a:p>
          <a:p>
            <a:r>
              <a:rPr lang="en-US" dirty="0"/>
              <a:t>C++ (1983)</a:t>
            </a:r>
          </a:p>
          <a:p>
            <a:r>
              <a:rPr lang="en-US" dirty="0"/>
              <a:t>Java (1995)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19409" y="1825625"/>
            <a:ext cx="48348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64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Wide </a:t>
            </a:r>
            <a:r>
              <a:rPr lang="en-US" dirty="0" err="1"/>
              <a:t>Interwebnets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</a:t>
            </a:r>
          </a:p>
          <a:p>
            <a:endParaRPr lang="en-US" dirty="0"/>
          </a:p>
          <a:p>
            <a:r>
              <a:rPr lang="en-US" dirty="0"/>
              <a:t>New languages and markup</a:t>
            </a:r>
          </a:p>
          <a:p>
            <a:pPr lvl="1"/>
            <a:r>
              <a:rPr lang="en-US" dirty="0"/>
              <a:t>HTML</a:t>
            </a:r>
          </a:p>
          <a:p>
            <a:pPr lvl="1"/>
            <a:r>
              <a:rPr lang="en-US" dirty="0"/>
              <a:t>JavaScript</a:t>
            </a:r>
          </a:p>
          <a:p>
            <a:pPr lvl="1"/>
            <a:r>
              <a:rPr lang="en-US" dirty="0"/>
              <a:t>PHP</a:t>
            </a:r>
          </a:p>
          <a:p>
            <a:pPr lvl="1"/>
            <a:endParaRPr lang="en-US" dirty="0"/>
          </a:p>
          <a:p>
            <a:r>
              <a:rPr lang="en-US" dirty="0"/>
              <a:t>Static vs. Dynamic</a:t>
            </a:r>
          </a:p>
        </p:txBody>
      </p:sp>
    </p:spTree>
    <p:extLst>
      <p:ext uri="{BB962C8B-B14F-4D97-AF65-F5344CB8AC3E}">
        <p14:creationId xmlns:p14="http://schemas.microsoft.com/office/powerpoint/2010/main" val="182948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3789" y="2604053"/>
            <a:ext cx="1013791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“There are only 10 kinds of people in the world: those who understand binary and those who don’t.”</a:t>
            </a:r>
          </a:p>
          <a:p>
            <a:pPr algn="r"/>
            <a:r>
              <a:rPr lang="en-US" sz="3600" dirty="0"/>
              <a:t>~ anonymous</a:t>
            </a:r>
          </a:p>
        </p:txBody>
      </p:sp>
    </p:spTree>
    <p:extLst>
      <p:ext uri="{BB962C8B-B14F-4D97-AF65-F5344CB8AC3E}">
        <p14:creationId xmlns:p14="http://schemas.microsoft.com/office/powerpoint/2010/main" val="1260973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Programming Languages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ADA (1980)</a:t>
            </a:r>
          </a:p>
          <a:p>
            <a:pPr lvl="1"/>
            <a:r>
              <a:rPr lang="en-US" dirty="0"/>
              <a:t>US Department of Defense and UK Ministry of </a:t>
            </a:r>
            <a:r>
              <a:rPr lang="en-US" dirty="0" err="1"/>
              <a:t>Defence</a:t>
            </a:r>
            <a:endParaRPr lang="en-US" dirty="0"/>
          </a:p>
          <a:p>
            <a:pPr lvl="1"/>
            <a:r>
              <a:rPr lang="en-US" dirty="0"/>
              <a:t>Wanted standardized language</a:t>
            </a:r>
          </a:p>
          <a:p>
            <a:r>
              <a:rPr lang="en-US" b="1" dirty="0">
                <a:solidFill>
                  <a:schemeClr val="accent3"/>
                </a:solidFill>
              </a:rPr>
              <a:t>Objective-C (1983)</a:t>
            </a:r>
          </a:p>
          <a:p>
            <a:pPr lvl="1"/>
            <a:r>
              <a:rPr lang="en-US" dirty="0"/>
              <a:t>Apple programming OSX and iOS</a:t>
            </a:r>
          </a:p>
          <a:p>
            <a:r>
              <a:rPr lang="en-US" b="1" dirty="0">
                <a:solidFill>
                  <a:schemeClr val="accent3"/>
                </a:solidFill>
              </a:rPr>
              <a:t>PERL (1987)</a:t>
            </a:r>
          </a:p>
          <a:p>
            <a:r>
              <a:rPr lang="en-US" b="1" dirty="0">
                <a:solidFill>
                  <a:schemeClr val="accent3"/>
                </a:solidFill>
              </a:rPr>
              <a:t>Python (1991)</a:t>
            </a:r>
          </a:p>
          <a:p>
            <a:pPr lvl="1"/>
            <a:r>
              <a:rPr lang="en-US" dirty="0"/>
              <a:t>Official language of Raspberry Pi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Ruby (1993)</a:t>
            </a:r>
          </a:p>
          <a:p>
            <a:pPr lvl="1"/>
            <a:r>
              <a:rPr lang="en-US" dirty="0"/>
              <a:t>Web application development</a:t>
            </a:r>
          </a:p>
          <a:p>
            <a:r>
              <a:rPr lang="en-US" b="1" dirty="0">
                <a:solidFill>
                  <a:schemeClr val="accent3"/>
                </a:solidFill>
              </a:rPr>
              <a:t>Java (1995)</a:t>
            </a:r>
          </a:p>
          <a:p>
            <a:pPr lvl="1"/>
            <a:r>
              <a:rPr lang="en-US" dirty="0"/>
              <a:t>Android development</a:t>
            </a:r>
          </a:p>
          <a:p>
            <a:r>
              <a:rPr lang="en-US" b="1" dirty="0">
                <a:solidFill>
                  <a:schemeClr val="accent3"/>
                </a:solidFill>
              </a:rPr>
              <a:t>PHP (1995)</a:t>
            </a:r>
          </a:p>
          <a:p>
            <a:pPr lvl="1"/>
            <a:r>
              <a:rPr lang="en-US" dirty="0"/>
              <a:t>WordPress, Drupal</a:t>
            </a:r>
          </a:p>
          <a:p>
            <a:pPr lvl="1"/>
            <a:r>
              <a:rPr lang="en-US" dirty="0"/>
              <a:t>&gt;81% of all websites</a:t>
            </a:r>
          </a:p>
          <a:p>
            <a:r>
              <a:rPr lang="en-US" b="1" dirty="0">
                <a:solidFill>
                  <a:schemeClr val="accent3"/>
                </a:solidFill>
              </a:rPr>
              <a:t>JavaScript (1995)</a:t>
            </a:r>
          </a:p>
          <a:p>
            <a:pPr lvl="1"/>
            <a:r>
              <a:rPr lang="en-US" dirty="0"/>
              <a:t>Dynamic web pages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0E8639-ABE4-463C-B51B-3AA1885466CA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3a 1-10</a:t>
            </a:r>
          </a:p>
        </p:txBody>
      </p:sp>
    </p:spTree>
    <p:extLst>
      <p:ext uri="{BB962C8B-B14F-4D97-AF65-F5344CB8AC3E}">
        <p14:creationId xmlns:p14="http://schemas.microsoft.com/office/powerpoint/2010/main" val="3373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661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500">
        <p15:prstTrans prst="curtains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1" b="5295"/>
          <a:stretch/>
        </p:blipFill>
        <p:spPr>
          <a:xfrm>
            <a:off x="1" y="0"/>
            <a:ext cx="12184709" cy="683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841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660399" y="4924410"/>
            <a:ext cx="11008139" cy="1641490"/>
          </a:xfrm>
        </p:spPr>
        <p:txBody>
          <a:bodyPr>
            <a:normAutofit/>
          </a:bodyPr>
          <a:lstStyle/>
          <a:p>
            <a:r>
              <a:rPr lang="en-US" sz="6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1">
                      <a:satMod val="175000"/>
                      <a:alpha val="55000"/>
                    </a:schemeClr>
                  </a:glow>
                </a:effectLst>
              </a:rPr>
              <a:t>Where is Programming Used?</a:t>
            </a:r>
          </a:p>
        </p:txBody>
      </p:sp>
    </p:spTree>
    <p:extLst>
      <p:ext uri="{BB962C8B-B14F-4D97-AF65-F5344CB8AC3E}">
        <p14:creationId xmlns:p14="http://schemas.microsoft.com/office/powerpoint/2010/main" val="215761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Programmed Devices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Mobile Phones</a:t>
            </a:r>
          </a:p>
          <a:p>
            <a:endParaRPr lang="en-US" dirty="0"/>
          </a:p>
          <a:p>
            <a:r>
              <a:rPr lang="en-US" dirty="0"/>
              <a:t>Tablets</a:t>
            </a:r>
          </a:p>
          <a:p>
            <a:endParaRPr lang="en-US" dirty="0"/>
          </a:p>
          <a:p>
            <a:r>
              <a:rPr lang="en-US" dirty="0"/>
              <a:t>DVD / Blu-ray</a:t>
            </a:r>
          </a:p>
          <a:p>
            <a:endParaRPr lang="en-US" dirty="0"/>
          </a:p>
          <a:p>
            <a:r>
              <a:rPr lang="en-US" dirty="0"/>
              <a:t>Game Consoles</a:t>
            </a:r>
          </a:p>
          <a:p>
            <a:endParaRPr lang="en-US" dirty="0"/>
          </a:p>
          <a:p>
            <a:r>
              <a:rPr lang="en-US" dirty="0"/>
              <a:t>Alarm Clock</a:t>
            </a:r>
          </a:p>
          <a:p>
            <a:endParaRPr lang="en-US" dirty="0"/>
          </a:p>
          <a:p>
            <a:r>
              <a:rPr lang="en-US" dirty="0"/>
              <a:t>TV / DVR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Cars</a:t>
            </a:r>
          </a:p>
          <a:p>
            <a:endParaRPr lang="en-US" dirty="0"/>
          </a:p>
          <a:p>
            <a:r>
              <a:rPr lang="en-US" dirty="0"/>
              <a:t>Watch</a:t>
            </a:r>
          </a:p>
          <a:p>
            <a:endParaRPr lang="en-US" dirty="0"/>
          </a:p>
          <a:p>
            <a:r>
              <a:rPr lang="en-US" dirty="0"/>
              <a:t>Fitness Trackers</a:t>
            </a:r>
          </a:p>
          <a:p>
            <a:endParaRPr lang="en-US" dirty="0"/>
          </a:p>
          <a:p>
            <a:r>
              <a:rPr lang="en-US" dirty="0"/>
              <a:t>GPS</a:t>
            </a:r>
          </a:p>
          <a:p>
            <a:endParaRPr lang="en-US" dirty="0"/>
          </a:p>
          <a:p>
            <a:r>
              <a:rPr lang="en-US" dirty="0"/>
              <a:t>Coffee Pot</a:t>
            </a:r>
          </a:p>
          <a:p>
            <a:endParaRPr lang="en-US" dirty="0"/>
          </a:p>
          <a:p>
            <a:r>
              <a:rPr lang="en-US" dirty="0"/>
              <a:t>Microwave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43462F-572D-49AF-8505-89DB2965160E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3b</a:t>
            </a:r>
          </a:p>
        </p:txBody>
      </p:sp>
    </p:spTree>
    <p:extLst>
      <p:ext uri="{BB962C8B-B14F-4D97-AF65-F5344CB8AC3E}">
        <p14:creationId xmlns:p14="http://schemas.microsoft.com/office/powerpoint/2010/main" val="347480278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Applications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Retail</a:t>
            </a:r>
          </a:p>
          <a:p>
            <a:r>
              <a:rPr lang="en-US" dirty="0"/>
              <a:t>Point-of-sale systems</a:t>
            </a:r>
          </a:p>
          <a:p>
            <a:r>
              <a:rPr lang="en-US" dirty="0"/>
              <a:t>Receipt printers</a:t>
            </a:r>
          </a:p>
          <a:p>
            <a:r>
              <a:rPr lang="en-US" dirty="0"/>
              <a:t>Card readers</a:t>
            </a:r>
          </a:p>
          <a:p>
            <a:r>
              <a:rPr lang="en-US" dirty="0"/>
              <a:t>Cash drawers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Warehouses</a:t>
            </a:r>
          </a:p>
          <a:p>
            <a:r>
              <a:rPr lang="en-US" dirty="0"/>
              <a:t>Inventory control</a:t>
            </a:r>
          </a:p>
          <a:p>
            <a:r>
              <a:rPr lang="en-US" dirty="0"/>
              <a:t>Temperature control</a:t>
            </a:r>
          </a:p>
          <a:p>
            <a:pPr lvl="1"/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Accounting</a:t>
            </a:r>
          </a:p>
          <a:p>
            <a:r>
              <a:rPr lang="en-US" dirty="0"/>
              <a:t>Accounting systems to track money</a:t>
            </a:r>
          </a:p>
          <a:p>
            <a:r>
              <a:rPr lang="en-US" dirty="0"/>
              <a:t>May be integrated with point-of-sale and inventory systems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Administrative</a:t>
            </a:r>
          </a:p>
          <a:p>
            <a:r>
              <a:rPr lang="en-US" dirty="0"/>
              <a:t>Communication  systems</a:t>
            </a:r>
          </a:p>
          <a:p>
            <a:r>
              <a:rPr lang="en-US" dirty="0"/>
              <a:t>Word processing</a:t>
            </a:r>
          </a:p>
          <a:p>
            <a:r>
              <a:rPr lang="en-US" dirty="0"/>
              <a:t>Spreadsheet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70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Factory Automation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Programmable Logic Controller (PLC)</a:t>
            </a:r>
          </a:p>
          <a:p>
            <a:r>
              <a:rPr lang="en-US" dirty="0"/>
              <a:t>Designed specifically to control machines</a:t>
            </a:r>
          </a:p>
          <a:p>
            <a:r>
              <a:rPr lang="en-US" dirty="0"/>
              <a:t>Machines themselves are not programmed</a:t>
            </a:r>
          </a:p>
          <a:p>
            <a:r>
              <a:rPr lang="en-US" dirty="0"/>
              <a:t>Can be programmed to do the same task over and over again</a:t>
            </a:r>
          </a:p>
          <a:p>
            <a:r>
              <a:rPr lang="en-US" dirty="0"/>
              <a:t>Durable</a:t>
            </a:r>
          </a:p>
          <a:p>
            <a:r>
              <a:rPr lang="en-US" dirty="0"/>
              <a:t>Work in wide temperature ranges</a:t>
            </a:r>
          </a:p>
          <a:p>
            <a:r>
              <a:rPr lang="en-US" dirty="0"/>
              <a:t>Work in harsh conditions</a:t>
            </a:r>
          </a:p>
        </p:txBody>
      </p:sp>
    </p:spTree>
    <p:extLst>
      <p:ext uri="{BB962C8B-B14F-4D97-AF65-F5344CB8AC3E}">
        <p14:creationId xmlns:p14="http://schemas.microsoft.com/office/powerpoint/2010/main" val="418746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PLCs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Factories were controlled by relays; on or off</a:t>
            </a:r>
          </a:p>
          <a:p>
            <a:pPr lvl="1"/>
            <a:r>
              <a:rPr lang="en-US" dirty="0"/>
              <a:t>Lights</a:t>
            </a:r>
          </a:p>
          <a:p>
            <a:pPr lvl="1"/>
            <a:r>
              <a:rPr lang="en-US" dirty="0"/>
              <a:t>Conveyor Belts</a:t>
            </a:r>
          </a:p>
          <a:p>
            <a:pPr lvl="1"/>
            <a:r>
              <a:rPr lang="en-US" dirty="0"/>
              <a:t>Fans</a:t>
            </a:r>
          </a:p>
          <a:p>
            <a:pPr lvl="1"/>
            <a:r>
              <a:rPr lang="en-US" dirty="0"/>
              <a:t>Ovens</a:t>
            </a:r>
          </a:p>
          <a:p>
            <a:r>
              <a:rPr lang="en-US" dirty="0"/>
              <a:t>Hundreds and thousands may be used</a:t>
            </a:r>
          </a:p>
          <a:p>
            <a:r>
              <a:rPr lang="en-US" dirty="0"/>
              <a:t>Cabinets full of relays and wires</a:t>
            </a:r>
          </a:p>
          <a:p>
            <a:r>
              <a:rPr lang="en-US" dirty="0"/>
              <a:t>Bulky and hard to fix</a:t>
            </a:r>
          </a:p>
          <a:p>
            <a:r>
              <a:rPr lang="en-US" dirty="0"/>
              <a:t>Changing process was hard; required re-wiring</a:t>
            </a:r>
          </a:p>
          <a:p>
            <a:r>
              <a:rPr lang="en-US" dirty="0"/>
              <a:t>Modular Digital Controller (MODICON; late 1960s)</a:t>
            </a:r>
          </a:p>
          <a:p>
            <a:pPr lvl="1"/>
            <a:r>
              <a:rPr lang="en-US" dirty="0"/>
              <a:t>Simple computer; replaced relays</a:t>
            </a:r>
          </a:p>
        </p:txBody>
      </p:sp>
    </p:spTree>
    <p:extLst>
      <p:ext uri="{BB962C8B-B14F-4D97-AF65-F5344CB8AC3E}">
        <p14:creationId xmlns:p14="http://schemas.microsoft.com/office/powerpoint/2010/main" val="198255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PLCs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than other kinds of programming </a:t>
            </a:r>
          </a:p>
          <a:p>
            <a:r>
              <a:rPr lang="en-US" dirty="0"/>
              <a:t>Several ways to be programmed</a:t>
            </a:r>
          </a:p>
          <a:p>
            <a:r>
              <a:rPr lang="en-US" dirty="0"/>
              <a:t>Ladder Logic – most popular</a:t>
            </a:r>
          </a:p>
          <a:p>
            <a:r>
              <a:rPr lang="en-US" dirty="0"/>
              <a:t>Resembles a relay</a:t>
            </a:r>
            <a:br>
              <a:rPr lang="en-US" dirty="0"/>
            </a:br>
            <a:r>
              <a:rPr lang="en-US" dirty="0"/>
              <a:t>wiring diagram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3865032"/>
            <a:ext cx="6273800" cy="209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3"/>
          <p:cNvSpPr txBox="1">
            <a:spLocks/>
          </p:cNvSpPr>
          <p:nvPr/>
        </p:nvSpPr>
        <p:spPr>
          <a:xfrm>
            <a:off x="1574800" y="1655755"/>
            <a:ext cx="9042400" cy="35464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  <a:t>Where else</a:t>
            </a:r>
            <a:br>
              <a:rPr lang="en-US" sz="8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</a:br>
            <a:r>
              <a:rPr lang="en-US" sz="88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28600">
                    <a:schemeClr val="accent3">
                      <a:satMod val="175000"/>
                      <a:alpha val="55000"/>
                    </a:schemeClr>
                  </a:glow>
                </a:effectLst>
              </a:rPr>
              <a:t>can we use Programming?</a:t>
            </a:r>
          </a:p>
        </p:txBody>
      </p:sp>
    </p:spTree>
    <p:extLst>
      <p:ext uri="{BB962C8B-B14F-4D97-AF65-F5344CB8AC3E}">
        <p14:creationId xmlns:p14="http://schemas.microsoft.com/office/powerpoint/2010/main" val="7822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3789" y="2589193"/>
            <a:ext cx="10137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“There are only 10 kinds of people in the class: those who </a:t>
            </a:r>
            <a:r>
              <a:rPr lang="en-US" sz="3600" dirty="0">
                <a:solidFill>
                  <a:schemeClr val="bg1"/>
                </a:solidFill>
                <a:highlight>
                  <a:srgbClr val="FFFF00"/>
                </a:highlight>
              </a:rPr>
              <a:t>have</a:t>
            </a:r>
            <a:r>
              <a:rPr lang="en-US" sz="3600" dirty="0">
                <a:highlight>
                  <a:srgbClr val="FFFF00"/>
                </a:highlight>
              </a:rPr>
              <a:t> </a:t>
            </a:r>
            <a:r>
              <a:rPr lang="en-US" sz="3600" dirty="0">
                <a:solidFill>
                  <a:schemeClr val="bg1"/>
                </a:solidFill>
                <a:highlight>
                  <a:srgbClr val="FFFF00"/>
                </a:highlight>
              </a:rPr>
              <a:t>shown me a current Cyber Chip</a:t>
            </a:r>
            <a:r>
              <a:rPr lang="en-US" sz="3600" dirty="0">
                <a:highlight>
                  <a:srgbClr val="FFFF00"/>
                </a:highlight>
              </a:rPr>
              <a:t> </a:t>
            </a:r>
            <a:r>
              <a:rPr lang="en-US" sz="3600" dirty="0"/>
              <a:t>and those who did not.”</a:t>
            </a:r>
          </a:p>
          <a:p>
            <a:pPr algn="r"/>
            <a:r>
              <a:rPr lang="en-US" sz="3600" dirty="0"/>
              <a:t>~ Mr. Zeigler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90397-7F49-4D09-AFC6-88531E232BD5}"/>
              </a:ext>
            </a:extLst>
          </p:cNvPr>
          <p:cNvSpPr txBox="1"/>
          <p:nvPr/>
        </p:nvSpPr>
        <p:spPr>
          <a:xfrm>
            <a:off x="11087470" y="843240"/>
            <a:ext cx="766024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1a</a:t>
            </a:r>
          </a:p>
        </p:txBody>
      </p:sp>
    </p:spTree>
    <p:extLst>
      <p:ext uri="{BB962C8B-B14F-4D97-AF65-F5344CB8AC3E}">
        <p14:creationId xmlns:p14="http://schemas.microsoft.com/office/powerpoint/2010/main" val="266418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916" y="0"/>
            <a:ext cx="6032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615931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itle 3"/>
          <p:cNvSpPr txBox="1">
            <a:spLocks/>
          </p:cNvSpPr>
          <p:nvPr/>
        </p:nvSpPr>
        <p:spPr>
          <a:xfrm>
            <a:off x="1574800" y="1655755"/>
            <a:ext cx="9042400" cy="354649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  <a:t>Programming</a:t>
            </a:r>
            <a:br>
              <a:rPr lang="en-US" sz="8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</a:br>
            <a:r>
              <a:rPr lang="en-US" sz="8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  <a:t>for the</a:t>
            </a:r>
            <a:br>
              <a:rPr lang="en-US" sz="8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</a:br>
            <a:r>
              <a:rPr lang="en-US" sz="8800" b="1" spc="5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254000">
                    <a:schemeClr val="accent1">
                      <a:satMod val="175000"/>
                      <a:alpha val="60000"/>
                    </a:schemeClr>
                  </a:glow>
                </a:effectLst>
              </a:rPr>
              <a:t>Internet</a:t>
            </a:r>
            <a:endParaRPr lang="en-US" sz="88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254000">
                  <a:schemeClr val="accent1">
                    <a:satMod val="175000"/>
                    <a:alpha val="6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677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Applications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8703" y="1669773"/>
            <a:ext cx="8034594" cy="48475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81878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3954" y="1490870"/>
            <a:ext cx="9044093" cy="53074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4196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Structured Query Language (SQL)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Data Definition Language (DDL)</a:t>
            </a:r>
          </a:p>
          <a:p>
            <a:r>
              <a:rPr lang="en-US" dirty="0"/>
              <a:t>Definition of database structure</a:t>
            </a:r>
          </a:p>
          <a:p>
            <a:r>
              <a:rPr lang="en-US" dirty="0"/>
              <a:t>Data access control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Data Manipulation Language (DML)</a:t>
            </a:r>
          </a:p>
          <a:p>
            <a:r>
              <a:rPr lang="en-US" dirty="0"/>
              <a:t>Query language to create, read, update, and delete (CRUD)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SELECT 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INSERT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UPDATE</a:t>
            </a:r>
          </a:p>
          <a:p>
            <a:pPr lvl="1"/>
            <a:r>
              <a:rPr lang="en-US" dirty="0">
                <a:solidFill>
                  <a:schemeClr val="accent3"/>
                </a:solidFill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92124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Version Control Systems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91" y="2525249"/>
            <a:ext cx="2401093" cy="2881312"/>
          </a:xfrm>
          <a:prstGeom prst="rect">
            <a:avLst/>
          </a:prstGeom>
          <a:ln>
            <a:noFill/>
          </a:ln>
          <a:effectLst>
            <a:softEdge rad="762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843" y="1677592"/>
            <a:ext cx="3352799" cy="14000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6382" y="2736850"/>
            <a:ext cx="3357418" cy="2458110"/>
          </a:xfrm>
          <a:prstGeom prst="rect">
            <a:avLst/>
          </a:prstGeom>
          <a:effectLst>
            <a:softEdge rad="76200"/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961" y="3732949"/>
            <a:ext cx="2870562" cy="248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84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314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3458EC-53D8-4BAD-A6EE-CF577A22A2A0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647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Copyrights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Protects a particular expression of an idea</a:t>
            </a:r>
          </a:p>
          <a:p>
            <a:endParaRPr lang="en-US" dirty="0"/>
          </a:p>
          <a:p>
            <a:r>
              <a:rPr lang="en-US" dirty="0"/>
              <a:t>Automatically available once idea is created and physically stored</a:t>
            </a:r>
          </a:p>
          <a:p>
            <a:endParaRPr lang="en-US" dirty="0"/>
          </a:p>
          <a:p>
            <a:r>
              <a:rPr lang="en-US" dirty="0"/>
              <a:t>Protects against others making copies of images, code,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F9C601-6BC5-4B4E-958B-C2D0E1D3DD91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4a</a:t>
            </a:r>
          </a:p>
        </p:txBody>
      </p:sp>
    </p:spTree>
    <p:extLst>
      <p:ext uri="{BB962C8B-B14F-4D97-AF65-F5344CB8AC3E}">
        <p14:creationId xmlns:p14="http://schemas.microsoft.com/office/powerpoint/2010/main" val="54688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Protects useful and innovative:</a:t>
            </a:r>
          </a:p>
          <a:p>
            <a:pPr lvl="1"/>
            <a:r>
              <a:rPr lang="en-US" dirty="0"/>
              <a:t>Processes or methods</a:t>
            </a:r>
          </a:p>
          <a:p>
            <a:pPr lvl="1"/>
            <a:r>
              <a:rPr lang="en-US" dirty="0"/>
              <a:t>Machines</a:t>
            </a:r>
          </a:p>
          <a:p>
            <a:pPr lvl="1"/>
            <a:r>
              <a:rPr lang="en-US" dirty="0"/>
              <a:t>Manufactured items</a:t>
            </a:r>
          </a:p>
          <a:p>
            <a:pPr lvl="1"/>
            <a:endParaRPr lang="en-US" dirty="0"/>
          </a:p>
          <a:p>
            <a:r>
              <a:rPr lang="en-US" dirty="0"/>
              <a:t>Not automatic. Must be applied for with the US Patent and Trademark office</a:t>
            </a:r>
          </a:p>
          <a:p>
            <a:endParaRPr lang="en-US" dirty="0"/>
          </a:p>
          <a:p>
            <a:r>
              <a:rPr lang="en-US" dirty="0"/>
              <a:t>Lengthy process; often requires services of a patent attorney or agent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575145-4374-4CBD-90DE-D70F9E933229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4a</a:t>
            </a:r>
          </a:p>
        </p:txBody>
      </p:sp>
    </p:spTree>
    <p:extLst>
      <p:ext uri="{BB962C8B-B14F-4D97-AF65-F5344CB8AC3E}">
        <p14:creationId xmlns:p14="http://schemas.microsoft.com/office/powerpoint/2010/main" val="146326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Trademarks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Protects a word, phrase, symbol, sound or color – the “mark”</a:t>
            </a:r>
          </a:p>
          <a:p>
            <a:endParaRPr lang="en-US" dirty="0"/>
          </a:p>
          <a:p>
            <a:r>
              <a:rPr lang="en-US" dirty="0"/>
              <a:t>Identifies and distinguishes the product or service</a:t>
            </a:r>
          </a:p>
          <a:p>
            <a:endParaRPr lang="en-US" dirty="0"/>
          </a:p>
          <a:p>
            <a:r>
              <a:rPr lang="en-US" dirty="0"/>
              <a:t>Mark (™) is a notice that you are claiming trademark rights.  </a:t>
            </a:r>
          </a:p>
          <a:p>
            <a:endParaRPr lang="en-US" dirty="0"/>
          </a:p>
          <a:p>
            <a:r>
              <a:rPr lang="en-US" dirty="0"/>
              <a:t>® shows that a mark has been registered with the US Patent and Trademark office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672F91-EABF-4384-8705-C420BB022F0C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4a</a:t>
            </a:r>
          </a:p>
        </p:txBody>
      </p:sp>
    </p:spTree>
    <p:extLst>
      <p:ext uri="{BB962C8B-B14F-4D97-AF65-F5344CB8AC3E}">
        <p14:creationId xmlns:p14="http://schemas.microsoft.com/office/powerpoint/2010/main" val="70689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Safety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3486239"/>
            <a:ext cx="5025216" cy="2690724"/>
          </a:xfrm>
        </p:spPr>
        <p:txBody>
          <a:bodyPr>
            <a:normAutofit/>
          </a:bodyPr>
          <a:lstStyle/>
          <a:p>
            <a:r>
              <a:rPr lang="en-US" sz="3600" dirty="0"/>
              <a:t>Repetitive Stress Injury </a:t>
            </a:r>
            <a:br>
              <a:rPr lang="en-US" sz="3600" dirty="0"/>
            </a:br>
            <a:r>
              <a:rPr lang="en-US" sz="3600" dirty="0"/>
              <a:t>(RSI)</a:t>
            </a:r>
          </a:p>
          <a:p>
            <a:r>
              <a:rPr lang="en-US" sz="3600" dirty="0"/>
              <a:t>Eyestrain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648" y="0"/>
            <a:ext cx="8822352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2548" y="3486239"/>
            <a:ext cx="5089451" cy="33717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A13DD7-13C4-4AF2-A0E9-75BEA03D847D}"/>
              </a:ext>
            </a:extLst>
          </p:cNvPr>
          <p:cNvSpPr txBox="1"/>
          <p:nvPr/>
        </p:nvSpPr>
        <p:spPr>
          <a:xfrm>
            <a:off x="11087470" y="843240"/>
            <a:ext cx="766024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1b</a:t>
            </a:r>
          </a:p>
        </p:txBody>
      </p:sp>
    </p:spTree>
    <p:extLst>
      <p:ext uri="{BB962C8B-B14F-4D97-AF65-F5344CB8AC3E}">
        <p14:creationId xmlns:p14="http://schemas.microsoft.com/office/powerpoint/2010/main" val="261032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 Secrets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Protects commercially valuable information</a:t>
            </a:r>
          </a:p>
          <a:p>
            <a:endParaRPr lang="en-US" dirty="0"/>
          </a:p>
          <a:p>
            <a:r>
              <a:rPr lang="en-US" dirty="0"/>
              <a:t>Owner has taken strong measures to maintain secrecy</a:t>
            </a:r>
          </a:p>
          <a:p>
            <a:endParaRPr lang="en-US" dirty="0"/>
          </a:p>
          <a:p>
            <a:r>
              <a:rPr lang="en-US" dirty="0"/>
              <a:t>Does not protect against the use if developed independently or if information was acquired legitimately</a:t>
            </a:r>
          </a:p>
          <a:p>
            <a:endParaRPr lang="en-US" dirty="0"/>
          </a:p>
          <a:p>
            <a:r>
              <a:rPr lang="en-US" dirty="0"/>
              <a:t>Everyone with access must maintain the secrecy.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5A627-A3BB-4041-8A8D-FF097618E756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4a</a:t>
            </a:r>
          </a:p>
        </p:txBody>
      </p:sp>
    </p:spTree>
    <p:extLst>
      <p:ext uri="{BB962C8B-B14F-4D97-AF65-F5344CB8AC3E}">
        <p14:creationId xmlns:p14="http://schemas.microsoft.com/office/powerpoint/2010/main" val="149198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License vs. Owning 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License – can use software within certain restrictions, for a period of time at a specific location.</a:t>
            </a:r>
          </a:p>
          <a:p>
            <a:endParaRPr lang="en-US" dirty="0"/>
          </a:p>
          <a:p>
            <a:r>
              <a:rPr lang="en-US" dirty="0"/>
              <a:t>Owning - more ability to do what you want with software that you have developed.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A5A627-A3BB-4041-8A8D-FF097618E756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4b</a:t>
            </a:r>
          </a:p>
        </p:txBody>
      </p:sp>
    </p:spTree>
    <p:extLst>
      <p:ext uri="{BB962C8B-B14F-4D97-AF65-F5344CB8AC3E}">
        <p14:creationId xmlns:p14="http://schemas.microsoft.com/office/powerpoint/2010/main" val="319646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Differences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OPEN SOURCE</a:t>
            </a:r>
          </a:p>
          <a:p>
            <a:r>
              <a:rPr lang="en-US" dirty="0"/>
              <a:t>Source code:</a:t>
            </a:r>
          </a:p>
          <a:p>
            <a:pPr lvl="1"/>
            <a:r>
              <a:rPr lang="en-US" dirty="0"/>
              <a:t>Available to public</a:t>
            </a:r>
          </a:p>
          <a:p>
            <a:pPr lvl="1"/>
            <a:r>
              <a:rPr lang="en-US" dirty="0"/>
              <a:t>Modifiable</a:t>
            </a:r>
          </a:p>
          <a:p>
            <a:pPr lvl="1"/>
            <a:r>
              <a:rPr lang="en-US" dirty="0"/>
              <a:t>May be redistributed</a:t>
            </a:r>
          </a:p>
          <a:p>
            <a:r>
              <a:rPr lang="en-US" dirty="0"/>
              <a:t>Community of developers</a:t>
            </a:r>
          </a:p>
          <a:p>
            <a:r>
              <a:rPr lang="en-US" dirty="0"/>
              <a:t>Free</a:t>
            </a:r>
          </a:p>
          <a:p>
            <a:r>
              <a:rPr lang="en-US" dirty="0"/>
              <a:t>Support can be community based or paid</a:t>
            </a:r>
          </a:p>
          <a:p>
            <a:r>
              <a:rPr lang="en-US" dirty="0">
                <a:hlinkClick r:id="rId2"/>
              </a:rPr>
              <a:t>Open Source Initiative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opensource.org</a:t>
            </a:r>
            <a:r>
              <a:rPr lang="en-US" dirty="0"/>
              <a:t>)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FREEWARE</a:t>
            </a:r>
          </a:p>
          <a:p>
            <a:r>
              <a:rPr lang="en-US" dirty="0"/>
              <a:t>Free</a:t>
            </a:r>
          </a:p>
          <a:p>
            <a:r>
              <a:rPr lang="en-US" dirty="0"/>
              <a:t>Developer chooses free distribution</a:t>
            </a:r>
          </a:p>
          <a:p>
            <a:r>
              <a:rPr lang="en-US" dirty="0"/>
              <a:t>Source code not available</a:t>
            </a:r>
          </a:p>
          <a:p>
            <a:r>
              <a:rPr lang="en-US" dirty="0"/>
              <a:t>Distribution from developer site only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SHAREWARE</a:t>
            </a:r>
          </a:p>
          <a:p>
            <a:r>
              <a:rPr lang="en-US" dirty="0"/>
              <a:t>Free for limited/trial period</a:t>
            </a:r>
          </a:p>
          <a:p>
            <a:r>
              <a:rPr lang="en-US" dirty="0"/>
              <a:t>Developer owns rights</a:t>
            </a:r>
          </a:p>
          <a:p>
            <a:r>
              <a:rPr lang="en-US" dirty="0"/>
              <a:t>Source code not available</a:t>
            </a:r>
          </a:p>
          <a:p>
            <a:r>
              <a:rPr lang="en-US" dirty="0"/>
              <a:t>No collaborative community</a:t>
            </a:r>
          </a:p>
          <a:p>
            <a:r>
              <a:rPr lang="en-US" dirty="0"/>
              <a:t>Payment often required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353" y="4502472"/>
            <a:ext cx="1866845" cy="20324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8B45091-E218-4CAD-9451-24D649124012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4c</a:t>
            </a:r>
          </a:p>
        </p:txBody>
      </p:sp>
    </p:spTree>
    <p:extLst>
      <p:ext uri="{BB962C8B-B14F-4D97-AF65-F5344CB8AC3E}">
        <p14:creationId xmlns:p14="http://schemas.microsoft.com/office/powerpoint/2010/main" val="191979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DFC03-0C1C-4CDD-ADA9-BA88BA61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Careers in Programming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86F76-F3DA-44EC-8D53-CF64A57C1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Education</a:t>
            </a:r>
          </a:p>
          <a:p>
            <a:r>
              <a:rPr lang="en-US" dirty="0"/>
              <a:t>Training</a:t>
            </a:r>
          </a:p>
          <a:p>
            <a:r>
              <a:rPr lang="en-US" dirty="0"/>
              <a:t>Experience required</a:t>
            </a:r>
          </a:p>
          <a:p>
            <a:endParaRPr lang="en-US" dirty="0"/>
          </a:p>
          <a:p>
            <a:r>
              <a:rPr lang="en-US" dirty="0"/>
              <a:t>Why does this interest you?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73D8F0-0408-4694-B104-AC773524B1DE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6 Careers</a:t>
            </a:r>
          </a:p>
        </p:txBody>
      </p:sp>
    </p:spTree>
    <p:extLst>
      <p:ext uri="{BB962C8B-B14F-4D97-AF65-F5344CB8AC3E}">
        <p14:creationId xmlns:p14="http://schemas.microsoft.com/office/powerpoint/2010/main" val="4056975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Programming Projects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829648" y="3923131"/>
            <a:ext cx="5130800" cy="1373481"/>
            <a:chOff x="768350" y="2155011"/>
            <a:chExt cx="5130800" cy="1373481"/>
          </a:xfrm>
        </p:grpSpPr>
        <p:sp>
          <p:nvSpPr>
            <p:cNvPr id="5" name="Rounded Rectangle 4"/>
            <p:cNvSpPr/>
            <p:nvPr/>
          </p:nvSpPr>
          <p:spPr>
            <a:xfrm>
              <a:off x="768350" y="2155011"/>
              <a:ext cx="5130800" cy="1373481"/>
            </a:xfrm>
            <a:prstGeom prst="roundRect">
              <a:avLst/>
            </a:prstGeom>
            <a:ln w="762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0150" y="2256611"/>
              <a:ext cx="4292600" cy="1271881"/>
            </a:xfrm>
            <a:prstGeom prst="rect">
              <a:avLst/>
            </a:prstGeom>
          </p:spPr>
        </p:pic>
      </p:grp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8860C98A-5A2C-4DA4-817A-0F61B624065C}"/>
              </a:ext>
            </a:extLst>
          </p:cNvPr>
          <p:cNvSpPr/>
          <p:nvPr/>
        </p:nvSpPr>
        <p:spPr>
          <a:xfrm>
            <a:off x="6383653" y="2029538"/>
            <a:ext cx="5475409" cy="2619571"/>
          </a:xfrm>
          <a:prstGeom prst="roundRect">
            <a:avLst/>
          </a:prstGeom>
          <a:solidFill>
            <a:srgbClr val="FDD734"/>
          </a:solidFill>
          <a:ln w="762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AE3DED5-8DA9-4C27-8237-E6A60B563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551" y="2080499"/>
            <a:ext cx="4768264" cy="2525273"/>
          </a:xfrm>
          <a:prstGeom prst="rect">
            <a:avLst/>
          </a:prstGeom>
        </p:spPr>
      </p:pic>
      <p:sp>
        <p:nvSpPr>
          <p:cNvPr id="19" name="Rounded Rectangle 6">
            <a:extLst>
              <a:ext uri="{FF2B5EF4-FFF2-40B4-BE49-F238E27FC236}">
                <a16:creationId xmlns:a16="http://schemas.microsoft.com/office/drawing/2014/main" id="{4AE8685E-954F-48C8-BC0E-046647D11FE3}"/>
              </a:ext>
            </a:extLst>
          </p:cNvPr>
          <p:cNvSpPr/>
          <p:nvPr/>
        </p:nvSpPr>
        <p:spPr>
          <a:xfrm>
            <a:off x="749003" y="1783006"/>
            <a:ext cx="4768264" cy="1396246"/>
          </a:xfrm>
          <a:prstGeom prst="roundRect">
            <a:avLst/>
          </a:prstGeom>
          <a:solidFill>
            <a:schemeClr val="tx1">
              <a:lumMod val="95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7F1FC2F-05AB-4048-9DE5-6EF7A550B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265" y="1831157"/>
            <a:ext cx="4014763" cy="13109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ADDEE62-B53D-4678-A27A-815349636EE6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 Projects</a:t>
            </a:r>
          </a:p>
        </p:txBody>
      </p:sp>
    </p:spTree>
    <p:extLst>
      <p:ext uri="{BB962C8B-B14F-4D97-AF65-F5344CB8AC3E}">
        <p14:creationId xmlns:p14="http://schemas.microsoft.com/office/powerpoint/2010/main" val="2082534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99364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6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57" y="0"/>
            <a:ext cx="587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0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Small Basic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C5DFA-D087-4260-99F0-5FC58C954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850" y="61912"/>
            <a:ext cx="7981950" cy="6734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CDAF35-DFB5-4F36-B650-DDAD29C5346D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5a</a:t>
            </a:r>
          </a:p>
        </p:txBody>
      </p:sp>
    </p:spTree>
    <p:extLst>
      <p:ext uri="{BB962C8B-B14F-4D97-AF65-F5344CB8AC3E}">
        <p14:creationId xmlns:p14="http://schemas.microsoft.com/office/powerpoint/2010/main" val="1654001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JavaScript</a:t>
            </a:r>
            <a:br>
              <a:rPr lang="en-US" sz="3600" dirty="0"/>
            </a:br>
            <a:r>
              <a:rPr lang="en-US" sz="3600" dirty="0"/>
              <a:t>NodeJS</a:t>
            </a:r>
            <a:br>
              <a:rPr lang="en-US" sz="3600" dirty="0"/>
            </a:br>
            <a:r>
              <a:rPr lang="en-US" sz="3600" dirty="0"/>
              <a:t>Sample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FE2462-BBD3-428A-95B8-4EE8B665DD88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B9B40C-D8C5-4494-9B6D-4E8F3351F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870" y="1391802"/>
            <a:ext cx="7034927" cy="203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83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17" y="0"/>
            <a:ext cx="8721745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16F3ED4-45F3-4B39-9829-4E8E0423E453}"/>
              </a:ext>
            </a:extLst>
          </p:cNvPr>
          <p:cNvSpPr txBox="1"/>
          <p:nvPr/>
        </p:nvSpPr>
        <p:spPr>
          <a:xfrm>
            <a:off x="11087470" y="843240"/>
            <a:ext cx="766024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1b</a:t>
            </a:r>
          </a:p>
        </p:txBody>
      </p:sp>
    </p:spTree>
    <p:extLst>
      <p:ext uri="{BB962C8B-B14F-4D97-AF65-F5344CB8AC3E}">
        <p14:creationId xmlns:p14="http://schemas.microsoft.com/office/powerpoint/2010/main" val="368630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Python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D12ACC-029D-4509-AADC-2017244F1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357" y="0"/>
            <a:ext cx="9528618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229E716-802B-493A-998B-066D58731159}"/>
              </a:ext>
            </a:extLst>
          </p:cNvPr>
          <p:cNvSpPr txBox="1"/>
          <p:nvPr/>
        </p:nvSpPr>
        <p:spPr>
          <a:xfrm>
            <a:off x="10466773" y="211834"/>
            <a:ext cx="1532048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5c</a:t>
            </a:r>
          </a:p>
        </p:txBody>
      </p:sp>
    </p:spTree>
    <p:extLst>
      <p:ext uri="{BB962C8B-B14F-4D97-AF65-F5344CB8AC3E}">
        <p14:creationId xmlns:p14="http://schemas.microsoft.com/office/powerpoint/2010/main" val="40628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8966" y="2503414"/>
            <a:ext cx="9074834" cy="1325563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How to Program a Conversation with Alexa! (Python &amp; AWS Lambda) - Part 1</a:t>
            </a:r>
            <a:br>
              <a:rPr lang="en-US" sz="3600" dirty="0"/>
            </a:br>
            <a:r>
              <a:rPr lang="en-US" sz="3600" dirty="0"/>
              <a:t>https://www.youtube.com/watch?v=sj7NqS7yytw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How to Program a Conversation with Alexa! (Python &amp; AWS Lambda) - Part 2</a:t>
            </a:r>
            <a:br>
              <a:rPr lang="en-US" sz="3600" dirty="0"/>
            </a:br>
            <a:r>
              <a:rPr lang="en-US" sz="3600" dirty="0"/>
              <a:t>https://www.youtube.com/watch?v=-MOvJ3eklr0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developer.amazon.com/</a:t>
            </a:r>
            <a:r>
              <a:rPr lang="en-US" sz="3600" dirty="0" err="1"/>
              <a:t>alexa</a:t>
            </a:r>
            <a:r>
              <a:rPr lang="en-US" sz="3600" dirty="0"/>
              <a:t>-skills-kit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https://github.com/KeithGalli/Alexa-Python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92067A6-28A4-43AE-AE0F-72821C9ACA70}"/>
              </a:ext>
            </a:extLst>
          </p:cNvPr>
          <p:cNvSpPr txBox="1">
            <a:spLocks/>
          </p:cNvSpPr>
          <p:nvPr/>
        </p:nvSpPr>
        <p:spPr>
          <a:xfrm>
            <a:off x="458373" y="58116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0" kern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Python</a:t>
            </a:r>
          </a:p>
          <a:p>
            <a:r>
              <a:rPr lang="en-US" sz="3600" dirty="0"/>
              <a:t>And</a:t>
            </a:r>
          </a:p>
          <a:p>
            <a:r>
              <a:rPr lang="en-US" sz="3600" dirty="0"/>
              <a:t>Alexa</a:t>
            </a:r>
          </a:p>
        </p:txBody>
      </p:sp>
    </p:spTree>
    <p:extLst>
      <p:ext uri="{BB962C8B-B14F-4D97-AF65-F5344CB8AC3E}">
        <p14:creationId xmlns:p14="http://schemas.microsoft.com/office/powerpoint/2010/main" val="306635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Resources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25625"/>
            <a:ext cx="10515600" cy="4351338"/>
          </a:xfrm>
        </p:spPr>
        <p:txBody>
          <a:bodyPr>
            <a:normAutofit fontScale="55000" lnSpcReduction="20000"/>
          </a:bodyPr>
          <a:lstStyle/>
          <a:p>
            <a:r>
              <a:rPr lang="en-US" dirty="0"/>
              <a:t>Small Basic:  </a:t>
            </a:r>
            <a:r>
              <a:rPr lang="en-US" dirty="0">
                <a:hlinkClick r:id="rId2"/>
              </a:rPr>
              <a:t>www.smallbasic.com</a:t>
            </a:r>
            <a:endParaRPr lang="en-US" dirty="0"/>
          </a:p>
          <a:p>
            <a:r>
              <a:rPr lang="en-US" dirty="0" err="1"/>
              <a:t>Javascript</a:t>
            </a:r>
            <a:r>
              <a:rPr lang="en-US" dirty="0"/>
              <a:t>:  </a:t>
            </a:r>
            <a:r>
              <a:rPr lang="en-US" dirty="0">
                <a:hlinkClick r:id="rId3"/>
              </a:rPr>
              <a:t>https://javascript.info</a:t>
            </a:r>
            <a:endParaRPr lang="en-US" dirty="0"/>
          </a:p>
          <a:p>
            <a:r>
              <a:rPr lang="en-US" dirty="0"/>
              <a:t>Raspberry Pi:  </a:t>
            </a:r>
            <a:r>
              <a:rPr lang="en-US" dirty="0">
                <a:hlinkClick r:id="rId4"/>
              </a:rPr>
              <a:t>www.raspberrypi.org</a:t>
            </a:r>
            <a:endParaRPr lang="en-US" dirty="0"/>
          </a:p>
          <a:p>
            <a:r>
              <a:rPr lang="en-US" dirty="0"/>
              <a:t>Python Programming:  </a:t>
            </a:r>
            <a:r>
              <a:rPr lang="en-US" dirty="0">
                <a:hlinkClick r:id="rId5"/>
              </a:rPr>
              <a:t>www.pythonprogramming.net</a:t>
            </a:r>
            <a:endParaRPr lang="en-US" dirty="0"/>
          </a:p>
          <a:p>
            <a:r>
              <a:rPr lang="en-US" dirty="0"/>
              <a:t>Minecraft Python </a:t>
            </a:r>
            <a:r>
              <a:rPr lang="en-US" dirty="0" err="1"/>
              <a:t>Raspian</a:t>
            </a:r>
            <a:r>
              <a:rPr lang="en-US" dirty="0"/>
              <a:t>:  </a:t>
            </a:r>
            <a:r>
              <a:rPr lang="en-US" dirty="0">
                <a:hlinkClick r:id="rId6"/>
              </a:rPr>
              <a:t>https://projects.raspberrypi.org/en/projects/getting-started-with-minecraft-pi</a:t>
            </a:r>
            <a:endParaRPr lang="en-US" dirty="0"/>
          </a:p>
          <a:p>
            <a:r>
              <a:rPr lang="en-US" dirty="0"/>
              <a:t>Code Academy: </a:t>
            </a:r>
            <a:r>
              <a:rPr lang="en-US" dirty="0">
                <a:hlinkClick r:id="rId7"/>
              </a:rPr>
              <a:t>www.codecademy.com</a:t>
            </a:r>
            <a:endParaRPr lang="en-US" dirty="0"/>
          </a:p>
          <a:p>
            <a:r>
              <a:rPr lang="en-US" dirty="0" err="1"/>
              <a:t>Code.org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www.code.org</a:t>
            </a:r>
            <a:endParaRPr lang="en-US" dirty="0"/>
          </a:p>
          <a:p>
            <a:r>
              <a:rPr lang="en-US" dirty="0"/>
              <a:t>Learn Python: </a:t>
            </a:r>
            <a:r>
              <a:rPr lang="en-US" dirty="0">
                <a:hlinkClick r:id="rId9"/>
              </a:rPr>
              <a:t>www.learnpython.org</a:t>
            </a:r>
            <a:endParaRPr lang="en-US" dirty="0"/>
          </a:p>
          <a:p>
            <a:r>
              <a:rPr lang="en-US" dirty="0"/>
              <a:t>Learn </a:t>
            </a:r>
            <a:r>
              <a:rPr lang="en-US" dirty="0" err="1"/>
              <a:t>Vue</a:t>
            </a:r>
            <a:r>
              <a:rPr lang="en-US" dirty="0"/>
              <a:t> 1: </a:t>
            </a:r>
            <a:r>
              <a:rPr lang="en-US" dirty="0" err="1">
                <a:hlinkClick r:id="rId10"/>
              </a:rPr>
              <a:t>laracasts.com</a:t>
            </a:r>
            <a:r>
              <a:rPr lang="en-US" dirty="0">
                <a:hlinkClick r:id="rId10"/>
              </a:rPr>
              <a:t>/series/learning-</a:t>
            </a:r>
            <a:r>
              <a:rPr lang="en-US" dirty="0" err="1">
                <a:hlinkClick r:id="rId10"/>
              </a:rPr>
              <a:t>vue</a:t>
            </a:r>
            <a:r>
              <a:rPr lang="en-US" dirty="0">
                <a:hlinkClick r:id="rId10"/>
              </a:rPr>
              <a:t>-step-by-step</a:t>
            </a:r>
            <a:endParaRPr lang="en-US" dirty="0"/>
          </a:p>
          <a:p>
            <a:r>
              <a:rPr lang="en-US" dirty="0"/>
              <a:t>Learn </a:t>
            </a:r>
            <a:r>
              <a:rPr lang="en-US" dirty="0" err="1"/>
              <a:t>Vue</a:t>
            </a:r>
            <a:r>
              <a:rPr lang="en-US" dirty="0"/>
              <a:t> 2: </a:t>
            </a:r>
            <a:r>
              <a:rPr lang="en-US" dirty="0" err="1">
                <a:hlinkClick r:id="rId11"/>
              </a:rPr>
              <a:t>laracasts.com</a:t>
            </a:r>
            <a:r>
              <a:rPr lang="en-US" dirty="0">
                <a:hlinkClick r:id="rId11"/>
              </a:rPr>
              <a:t>/series/learn-vue-2-step-by-step</a:t>
            </a:r>
            <a:endParaRPr lang="en-US" dirty="0"/>
          </a:p>
          <a:p>
            <a:r>
              <a:rPr lang="en-US" dirty="0"/>
              <a:t>Killer PHP: </a:t>
            </a:r>
            <a:r>
              <a:rPr lang="en-US" dirty="0">
                <a:hlinkClick r:id="rId12"/>
              </a:rPr>
              <a:t>www.killerphp.com</a:t>
            </a:r>
            <a:endParaRPr lang="en-US" dirty="0"/>
          </a:p>
          <a:p>
            <a:r>
              <a:rPr lang="en-US" dirty="0"/>
              <a:t>Learn C++: </a:t>
            </a:r>
            <a:r>
              <a:rPr lang="en-US" dirty="0">
                <a:hlinkClick r:id="rId13"/>
              </a:rPr>
              <a:t>www.learncpp.com</a:t>
            </a:r>
            <a:endParaRPr lang="en-US" dirty="0"/>
          </a:p>
          <a:p>
            <a:r>
              <a:rPr lang="en-US" dirty="0"/>
              <a:t>Scratch: </a:t>
            </a:r>
            <a:r>
              <a:rPr lang="en-US" dirty="0">
                <a:hlinkClick r:id="rId14"/>
              </a:rPr>
              <a:t>scratch.mit.edu</a:t>
            </a:r>
            <a:endParaRPr lang="en-US" dirty="0"/>
          </a:p>
          <a:p>
            <a:r>
              <a:rPr lang="en-US" dirty="0"/>
              <a:t>W3 Schools: </a:t>
            </a:r>
            <a:r>
              <a:rPr lang="en-US" dirty="0">
                <a:hlinkClick r:id="rId15"/>
              </a:rPr>
              <a:t>www.w3schools.com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39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MB Sample Projects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7939" y="1825625"/>
            <a:ext cx="1109678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600" dirty="0"/>
          </a:p>
          <a:p>
            <a:pPr marL="0" indent="0">
              <a:buNone/>
            </a:pPr>
            <a:r>
              <a:rPr lang="en-US" sz="2600" dirty="0">
                <a:solidFill>
                  <a:schemeClr val="accent3"/>
                </a:solidFill>
              </a:rPr>
              <a:t>Checkout from GitHub</a:t>
            </a:r>
          </a:p>
          <a:p>
            <a:pPr marL="0" indent="0">
              <a:buNone/>
            </a:pPr>
            <a:r>
              <a:rPr lang="en-US" sz="2600" dirty="0">
                <a:solidFill>
                  <a:schemeClr val="accent3"/>
                </a:solidFill>
              </a:rPr>
              <a:t>git clone </a:t>
            </a:r>
            <a:r>
              <a:rPr lang="en-US" sz="2600" dirty="0">
                <a:solidFill>
                  <a:schemeClr val="accent3"/>
                </a:solidFill>
                <a:hlinkClick r:id="rId2"/>
              </a:rPr>
              <a:t>https://github.com/ericjsilva/programming-mb-python.git</a:t>
            </a:r>
            <a:endParaRPr lang="en-US" sz="26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accent3"/>
                </a:solidFill>
              </a:rPr>
              <a:t>git clone </a:t>
            </a:r>
            <a:r>
              <a:rPr lang="en-US" sz="2600" dirty="0">
                <a:solidFill>
                  <a:schemeClr val="accent3"/>
                </a:solidFill>
                <a:hlinkClick r:id="rId3"/>
              </a:rPr>
              <a:t>https://github.com/ericjsilva/programming-mb-php.git</a:t>
            </a:r>
            <a:endParaRPr lang="en-US" sz="26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600" dirty="0">
                <a:solidFill>
                  <a:schemeClr val="accent3"/>
                </a:solidFill>
              </a:rPr>
              <a:t>git clone </a:t>
            </a:r>
            <a:r>
              <a:rPr lang="en-US" sz="2600" dirty="0">
                <a:solidFill>
                  <a:schemeClr val="accent3"/>
                </a:solidFill>
                <a:hlinkClick r:id="rId4"/>
              </a:rPr>
              <a:t>https://github.com/ericjsilva/programming-mb-javascript-vuejs.git</a:t>
            </a:r>
            <a:endParaRPr lang="en-US" sz="26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endParaRPr lang="en-US" sz="26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2400" b="1" dirty="0">
                <a:hlinkClick r:id="rId5"/>
              </a:rPr>
              <a:t>https://github.com/ericjsilva/programming-mb-python</a:t>
            </a:r>
            <a:br>
              <a:rPr lang="en-US" sz="2400" b="1" dirty="0"/>
            </a:br>
            <a:r>
              <a:rPr lang="en-US" sz="2400" b="1" dirty="0">
                <a:hlinkClick r:id="rId6"/>
              </a:rPr>
              <a:t>https://github.com/ericjsilva/programming-mb-php</a:t>
            </a:r>
            <a:br>
              <a:rPr lang="en-US" sz="2400" b="1" dirty="0"/>
            </a:br>
            <a:r>
              <a:rPr lang="en-US" sz="2400" b="1" dirty="0">
                <a:hlinkClick r:id="rId7"/>
              </a:rPr>
              <a:t>https://github.com/ericjsilva/programming-mb-javascript-vuejs</a:t>
            </a:r>
            <a:endParaRPr lang="en-US" sz="2400" b="1" dirty="0"/>
          </a:p>
          <a:p>
            <a:pPr marL="0" indent="0">
              <a:buNone/>
            </a:pPr>
            <a:endParaRPr lang="en-US" sz="2600" dirty="0">
              <a:solidFill>
                <a:schemeClr val="accent3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28175" y="71440"/>
            <a:ext cx="2126550" cy="212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Contact Info and Credits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0000" y="1839912"/>
            <a:ext cx="102338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3800" b="1" dirty="0">
                <a:solidFill>
                  <a:schemeClr val="accent6"/>
                </a:solidFill>
              </a:rPr>
              <a:t>Marvin Bobo</a:t>
            </a:r>
          </a:p>
          <a:p>
            <a:pPr marL="0" indent="0">
              <a:buNone/>
            </a:pPr>
            <a:r>
              <a:rPr lang="en-US" sz="3800" b="1" dirty="0">
                <a:solidFill>
                  <a:schemeClr val="accent6"/>
                </a:solidFill>
                <a:hlinkClick r:id="rId2"/>
              </a:rPr>
              <a:t>Marvin.bobo@gmail.com</a:t>
            </a:r>
            <a:endParaRPr lang="en-US" sz="38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38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3800" b="1" dirty="0">
                <a:solidFill>
                  <a:schemeClr val="accent6"/>
                </a:solidFill>
              </a:rPr>
              <a:t>Mark Little</a:t>
            </a:r>
          </a:p>
          <a:p>
            <a:pPr marL="0" indent="0">
              <a:buNone/>
            </a:pPr>
            <a:r>
              <a:rPr lang="en-US" sz="3800" b="1" dirty="0">
                <a:solidFill>
                  <a:schemeClr val="accent6"/>
                </a:solidFill>
                <a:hlinkClick r:id="rId3"/>
              </a:rPr>
              <a:t>4markl@gmail.com</a:t>
            </a:r>
            <a:endParaRPr lang="en-US" sz="38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38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3800" b="1" dirty="0">
                <a:solidFill>
                  <a:schemeClr val="accent6"/>
                </a:solidFill>
              </a:rPr>
              <a:t>Troy </a:t>
            </a:r>
            <a:r>
              <a:rPr lang="en-US" sz="3800" b="1" dirty="0" err="1">
                <a:solidFill>
                  <a:schemeClr val="accent6"/>
                </a:solidFill>
              </a:rPr>
              <a:t>McSimov</a:t>
            </a:r>
            <a:endParaRPr lang="en-US" sz="38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sz="3800" b="1" dirty="0">
                <a:solidFill>
                  <a:schemeClr val="accent6"/>
                </a:solidFill>
                <a:hlinkClick r:id="rId4"/>
              </a:rPr>
              <a:t>troy@mcsimov.com</a:t>
            </a:r>
            <a:endParaRPr lang="en-US" sz="38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38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3800" b="1" dirty="0">
                <a:solidFill>
                  <a:schemeClr val="accent6"/>
                </a:solidFill>
              </a:rPr>
              <a:t>Mark Zeigler</a:t>
            </a:r>
          </a:p>
          <a:p>
            <a:pPr marL="0" indent="0">
              <a:buNone/>
            </a:pPr>
            <a:r>
              <a:rPr lang="en-US" sz="3800" b="1" dirty="0">
                <a:solidFill>
                  <a:schemeClr val="accent6"/>
                </a:solidFill>
                <a:hlinkClick r:id="rId5"/>
              </a:rPr>
              <a:t>mziggy@swbell.net</a:t>
            </a:r>
            <a:endParaRPr lang="en-US" sz="3800" b="1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en-US" sz="3600" dirty="0">
              <a:solidFill>
                <a:schemeClr val="accent3"/>
              </a:solidFill>
            </a:endParaRPr>
          </a:p>
          <a:p>
            <a:pPr marL="0" indent="0">
              <a:buNone/>
            </a:pPr>
            <a:r>
              <a:rPr lang="en-US" sz="3600" dirty="0">
                <a:solidFill>
                  <a:schemeClr val="accent3"/>
                </a:solidFill>
              </a:rPr>
              <a:t>Presentation Credits – modified from Eric Silva of Hawk Mountain Council – ericjsilva@gmail.com </a:t>
            </a:r>
          </a:p>
        </p:txBody>
      </p:sp>
    </p:spTree>
    <p:extLst>
      <p:ext uri="{BB962C8B-B14F-4D97-AF65-F5344CB8AC3E}">
        <p14:creationId xmlns:p14="http://schemas.microsoft.com/office/powerpoint/2010/main" val="211163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Aid and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Take Breaks - Eyes</a:t>
            </a:r>
          </a:p>
          <a:p>
            <a:endParaRPr lang="en-US" dirty="0"/>
          </a:p>
          <a:p>
            <a:r>
              <a:rPr lang="en-US" dirty="0"/>
              <a:t>Typing breaks</a:t>
            </a:r>
          </a:p>
          <a:p>
            <a:endParaRPr lang="en-US" dirty="0"/>
          </a:p>
          <a:p>
            <a:r>
              <a:rPr lang="en-US" dirty="0"/>
              <a:t>Rest breaks</a:t>
            </a:r>
          </a:p>
          <a:p>
            <a:endParaRPr lang="en-US" dirty="0"/>
          </a:p>
          <a:p>
            <a:r>
              <a:rPr lang="en-US" dirty="0"/>
              <a:t>Exercise breaks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8AACA3-A896-44EC-A7E9-ABA10BA59E20}"/>
              </a:ext>
            </a:extLst>
          </p:cNvPr>
          <p:cNvSpPr txBox="1"/>
          <p:nvPr/>
        </p:nvSpPr>
        <p:spPr>
          <a:xfrm>
            <a:off x="11087470" y="843240"/>
            <a:ext cx="766024" cy="369332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1b</a:t>
            </a:r>
          </a:p>
        </p:txBody>
      </p:sp>
    </p:spTree>
    <p:extLst>
      <p:ext uri="{BB962C8B-B14F-4D97-AF65-F5344CB8AC3E}">
        <p14:creationId xmlns:p14="http://schemas.microsoft.com/office/powerpoint/2010/main" val="151666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449" y="1719745"/>
            <a:ext cx="4277103" cy="449193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Message</a:t>
            </a:r>
            <a:r>
              <a:rPr lang="is-IS" dirty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76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Program?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Set of instructions</a:t>
            </a:r>
          </a:p>
          <a:p>
            <a:endParaRPr lang="en-US" dirty="0"/>
          </a:p>
          <a:p>
            <a:r>
              <a:rPr lang="en-US" dirty="0"/>
              <a:t>Tells a processor how to do a particular task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6"/>
                </a:solidFill>
              </a:rPr>
              <a:t>Converting ideas into instructions</a:t>
            </a:r>
          </a:p>
          <a:p>
            <a:endParaRPr lang="en-US" dirty="0"/>
          </a:p>
          <a:p>
            <a:r>
              <a:rPr lang="en-US" dirty="0"/>
              <a:t>Understand the purpose of the program </a:t>
            </a:r>
            <a:r>
              <a:rPr lang="en-US" dirty="0">
                <a:solidFill>
                  <a:schemeClr val="accent3"/>
                </a:solidFill>
              </a:rPr>
              <a:t>[Requirements]</a:t>
            </a:r>
          </a:p>
          <a:p>
            <a:endParaRPr lang="en-US" dirty="0"/>
          </a:p>
          <a:p>
            <a:r>
              <a:rPr lang="en-US" dirty="0"/>
              <a:t>Break instructions down into steps </a:t>
            </a:r>
            <a:r>
              <a:rPr lang="en-US" dirty="0">
                <a:solidFill>
                  <a:schemeClr val="accent3"/>
                </a:solidFill>
              </a:rPr>
              <a:t>[Design]</a:t>
            </a:r>
          </a:p>
          <a:p>
            <a:endParaRPr lang="en-US" dirty="0"/>
          </a:p>
          <a:p>
            <a:r>
              <a:rPr lang="en-US" dirty="0"/>
              <a:t>Translate design into language </a:t>
            </a:r>
            <a:r>
              <a:rPr lang="en-US" dirty="0">
                <a:solidFill>
                  <a:schemeClr val="accent3"/>
                </a:solidFill>
              </a:rPr>
              <a:t>[Coding]</a:t>
            </a:r>
          </a:p>
          <a:p>
            <a:endParaRPr lang="en-US" dirty="0"/>
          </a:p>
          <a:p>
            <a:r>
              <a:rPr lang="en-US" dirty="0"/>
              <a:t>Verify actual results match expected results </a:t>
            </a:r>
            <a:r>
              <a:rPr lang="en-US" dirty="0">
                <a:solidFill>
                  <a:schemeClr val="accent3"/>
                </a:solidFill>
              </a:rPr>
              <a:t>[Testing]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099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9985</TotalTime>
  <Words>1277</Words>
  <Application>Microsoft Office PowerPoint</Application>
  <PresentationFormat>Widescreen</PresentationFormat>
  <Paragraphs>353</Paragraphs>
  <Slides>54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8" baseType="lpstr">
      <vt:lpstr>Arial</vt:lpstr>
      <vt:lpstr>Calibri</vt:lpstr>
      <vt:lpstr>Corbel</vt:lpstr>
      <vt:lpstr>Depth</vt:lpstr>
      <vt:lpstr>Programming</vt:lpstr>
      <vt:lpstr>PowerPoint Presentation</vt:lpstr>
      <vt:lpstr>PowerPoint Presentation</vt:lpstr>
      <vt:lpstr>Safety</vt:lpstr>
      <vt:lpstr>PowerPoint Presentation</vt:lpstr>
      <vt:lpstr>First Aid and Prevention</vt:lpstr>
      <vt:lpstr>Hidden Message…</vt:lpstr>
      <vt:lpstr>What is a Program?</vt:lpstr>
      <vt:lpstr>What is Programming?</vt:lpstr>
      <vt:lpstr>Fun Facts</vt:lpstr>
      <vt:lpstr>History of Programming Languages</vt:lpstr>
      <vt:lpstr>Ada Lovelace</vt:lpstr>
      <vt:lpstr>PowerPoint Presentation</vt:lpstr>
      <vt:lpstr>John von Neumann</vt:lpstr>
      <vt:lpstr>Assembly Language</vt:lpstr>
      <vt:lpstr>High-Level Language</vt:lpstr>
      <vt:lpstr>Early Important Languages</vt:lpstr>
      <vt:lpstr>Object-Oriented Programming</vt:lpstr>
      <vt:lpstr>The World Wide Interwebnets</vt:lpstr>
      <vt:lpstr>Other Programming Languages</vt:lpstr>
      <vt:lpstr>PowerPoint Presentation</vt:lpstr>
      <vt:lpstr>PowerPoint Presentation</vt:lpstr>
      <vt:lpstr>Where is Programming Used?</vt:lpstr>
      <vt:lpstr>Programmed Devices</vt:lpstr>
      <vt:lpstr>Business Applications</vt:lpstr>
      <vt:lpstr>Factory Automation</vt:lpstr>
      <vt:lpstr>History of PLCs</vt:lpstr>
      <vt:lpstr>Programming PLCs</vt:lpstr>
      <vt:lpstr>PowerPoint Presentation</vt:lpstr>
      <vt:lpstr>PowerPoint Presentation</vt:lpstr>
      <vt:lpstr>PowerPoint Presentation</vt:lpstr>
      <vt:lpstr>Web Applications</vt:lpstr>
      <vt:lpstr>Databases</vt:lpstr>
      <vt:lpstr>Structured Query Language (SQL)</vt:lpstr>
      <vt:lpstr>Version Control Systems</vt:lpstr>
      <vt:lpstr>PowerPoint Presentation</vt:lpstr>
      <vt:lpstr>Copyrights</vt:lpstr>
      <vt:lpstr>Patents</vt:lpstr>
      <vt:lpstr>Trademarks</vt:lpstr>
      <vt:lpstr>Trade Secrets</vt:lpstr>
      <vt:lpstr>License vs. Owning Software</vt:lpstr>
      <vt:lpstr>Understanding the Differences</vt:lpstr>
      <vt:lpstr>Three Careers in Programming</vt:lpstr>
      <vt:lpstr>Three Programming Projects</vt:lpstr>
      <vt:lpstr>PowerPoint Presentation</vt:lpstr>
      <vt:lpstr>PowerPoint Presentation</vt:lpstr>
      <vt:lpstr>PowerPoint Presentation</vt:lpstr>
      <vt:lpstr>Small Basic</vt:lpstr>
      <vt:lpstr>JavaScript NodeJS Sample Code</vt:lpstr>
      <vt:lpstr>Python</vt:lpstr>
      <vt:lpstr>How to Program a Conversation with Alexa! (Python &amp; AWS Lambda) - Part 1 https://www.youtube.com/watch?v=sj7NqS7yytw  How to Program a Conversation with Alexa! (Python &amp; AWS Lambda) - Part 2 https://www.youtube.com/watch?v=-MOvJ3eklr0  developer.amazon.com/alexa-skills-kit  https://github.com/KeithGalli/Alexa-Python</vt:lpstr>
      <vt:lpstr>Programming Resources</vt:lpstr>
      <vt:lpstr>Additional MB Sample Projects</vt:lpstr>
      <vt:lpstr>Contact Info and Credits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 Silva</dc:creator>
  <cp:lastModifiedBy>ZEIGLER, MARK</cp:lastModifiedBy>
  <cp:revision>126</cp:revision>
  <cp:lastPrinted>2018-12-19T17:11:31Z</cp:lastPrinted>
  <dcterms:created xsi:type="dcterms:W3CDTF">2015-12-19T15:35:49Z</dcterms:created>
  <dcterms:modified xsi:type="dcterms:W3CDTF">2019-01-17T00:34:36Z</dcterms:modified>
</cp:coreProperties>
</file>